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9" r:id="rId2"/>
    <p:sldId id="280" r:id="rId3"/>
    <p:sldId id="266" r:id="rId4"/>
    <p:sldId id="283" r:id="rId5"/>
    <p:sldId id="273" r:id="rId6"/>
    <p:sldId id="286" r:id="rId7"/>
    <p:sldId id="271" r:id="rId8"/>
    <p:sldId id="287" r:id="rId9"/>
    <p:sldId id="288" r:id="rId10"/>
    <p:sldId id="289" r:id="rId11"/>
    <p:sldId id="291" r:id="rId12"/>
    <p:sldId id="284" r:id="rId13"/>
    <p:sldId id="274" r:id="rId14"/>
    <p:sldId id="282" r:id="rId15"/>
    <p:sldId id="281" r:id="rId16"/>
    <p:sldId id="276" r:id="rId17"/>
    <p:sldId id="275" r:id="rId18"/>
    <p:sldId id="277" r:id="rId19"/>
    <p:sldId id="278" r:id="rId20"/>
    <p:sldId id="27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5ED"/>
    <a:srgbClr val="FF9300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0"/>
    <p:restoredTop sz="71226"/>
  </p:normalViewPr>
  <p:slideViewPr>
    <p:cSldViewPr snapToGrid="0" snapToObjects="1">
      <p:cViewPr varScale="1">
        <p:scale>
          <a:sx n="48" d="100"/>
          <a:sy n="48" d="100"/>
        </p:scale>
        <p:origin x="56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1131A-8B2F-6847-AFAC-B80163465D4F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5AC397-7233-1845-B149-482EA359D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22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056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opportunities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support artists into the scene we love noobs, opening shows low pressure (as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supportive vibes.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mentoring </a:t>
            </a:r>
          </a:p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 people gigs, help them out</a:t>
            </a:r>
          </a:p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informal</a:t>
            </a:r>
          </a:p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Interested in looking at how to better support artists development post-noob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491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62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we got into it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71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052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593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Joanne write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control your Blofeld and we can see what happens.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22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do we get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SuperCollider and our synthesizers to talk to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eachother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MIDI?</a:t>
            </a:r>
          </a:p>
          <a:p>
            <a:pPr fontAlgn="base"/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I’ve had issues sending large amounts of MIDI data via USB before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MIDI—on Mac there is the IAC driver (inter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communicator), one or more MIDI bus to send between different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477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Windows, all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MIDI devices which are installed correctly on your system and appear in the Sounds and Audio Devices Properties (Start &gt; Settings &gt; Sounds and Audio Devices) 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www.alsa-project.org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/main/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index.php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Main_Page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160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Windows, all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MIDI devices which are installed correctly on your system and appear in the Sounds and Audio Devices Properties (Start &gt; Settings &gt; Sounds and Audio Devices) 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www.alsa-project.org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/main/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index.php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Main_Page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80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374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944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772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791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we got into it feelings and experiences from first gig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our practices grew a bit</a:t>
            </a:r>
          </a:p>
          <a:p>
            <a:endParaRPr lang="en-US" dirty="0" smtClean="0">
              <a:effectLst/>
            </a:endParaRPr>
          </a:p>
          <a:p>
            <a:r>
              <a:rPr lang="en-US" b="1" dirty="0" smtClean="0">
                <a:effectLst/>
              </a:rPr>
              <a:t>Algorave</a:t>
            </a:r>
            <a:r>
              <a:rPr lang="en-US" dirty="0" smtClean="0">
                <a:effectLst/>
              </a:rPr>
              <a:t>: https://</a:t>
            </a:r>
            <a:r>
              <a:rPr lang="en-US" dirty="0" err="1" smtClean="0">
                <a:effectLst/>
              </a:rPr>
              <a:t>www.theguardian.com</a:t>
            </a:r>
            <a:r>
              <a:rPr lang="en-US" dirty="0" smtClean="0">
                <a:effectLst/>
              </a:rPr>
              <a:t>/music/2017/</a:t>
            </a:r>
            <a:r>
              <a:rPr lang="en-US" dirty="0" err="1" smtClean="0">
                <a:effectLst/>
              </a:rPr>
              <a:t>nov</a:t>
            </a:r>
            <a:r>
              <a:rPr lang="en-US" dirty="0" smtClean="0">
                <a:effectLst/>
              </a:rPr>
              <a:t>/30/is-algorave-the-future-of-dance-music-sheffield-algomech-festival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https://</a:t>
            </a:r>
            <a:r>
              <a:rPr lang="en-US" dirty="0" err="1" smtClean="0">
                <a:effectLst/>
              </a:rPr>
              <a:t>youtu.be</a:t>
            </a:r>
            <a:r>
              <a:rPr lang="en-US" dirty="0" smtClean="0">
                <a:effectLst/>
              </a:rPr>
              <a:t>/kB1py_izYiM?t=9m7s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107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Workshop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Mentoring women</a:t>
            </a:r>
          </a:p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www.youtube.com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watch?v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RpzEzUCgVoQ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585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How </a:t>
            </a:r>
            <a:r>
              <a:rPr lang="en-GB" baseline="0" dirty="0" err="1" smtClean="0"/>
              <a:t>collabration</a:t>
            </a:r>
            <a:r>
              <a:rPr lang="en-GB" baseline="0" dirty="0" smtClean="0"/>
              <a:t> formed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388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find headlines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this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the future of music.</a:t>
            </a:r>
          </a:p>
          <a:p>
            <a:pPr fontAlgn="base"/>
            <a:endParaRPr lang="en-GB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Acknowledgment of labour yet misrepresentation of the structures and how our labour is valued in the community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67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Joint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536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58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SK--- Algorave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communcal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spaces.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Mexican practices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5AC397-7233-1845-B149-482EA359DAA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2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758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0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4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29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25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0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8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6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730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34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rgbClr val="7030A0">
                <a:lumMod val="99000"/>
                <a:lumOff val="1000"/>
                <a:alpha val="28000"/>
              </a:srgbClr>
            </a:gs>
            <a:gs pos="38000">
              <a:srgbClr val="E1D5ED"/>
            </a:gs>
            <a:gs pos="74000">
              <a:srgbClr val="FF8AD8">
                <a:alpha val="88000"/>
              </a:srgbClr>
            </a:gs>
            <a:gs pos="89000">
              <a:srgbClr val="FF9300">
                <a:alpha val="41000"/>
              </a:srgb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2F106-D3B6-6042-BBEA-153D5420FC01}" type="datetimeFigureOut">
              <a:rPr lang="en-GB" smtClean="0"/>
              <a:t>23/08/2018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4951B-199C-C048-98A1-4C24C5634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2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bit.do/hackspacemidi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toplap.org/wiki/ToplapSystems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tiff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alsa-project.org/main/index.php/Main_Pag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mailto:midigirl1990@gmail.com" TargetMode="External"/><Relationship Id="rId5" Type="http://schemas.openxmlformats.org/officeDocument/2006/relationships/hyperlink" Target="http://joannnne.github.io/" TargetMode="External"/><Relationship Id="rId6" Type="http://schemas.openxmlformats.org/officeDocument/2006/relationships/hyperlink" Target="https://shellyknotts.wordpress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pzEzUCgVoQ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794" y="961335"/>
            <a:ext cx="10476413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Andale Mono" charset="0"/>
                <a:ea typeface="Andale Mono" charset="0"/>
                <a:cs typeface="Andale Mono" charset="0"/>
              </a:rPr>
              <a:t>WIFI</a:t>
            </a:r>
          </a:p>
          <a:p>
            <a:pPr algn="ctr"/>
            <a:r>
              <a:rPr lang="en-GB" sz="2800" dirty="0" smtClean="0">
                <a:latin typeface="Andale Mono" charset="0"/>
                <a:ea typeface="Andale Mono" charset="0"/>
                <a:cs typeface="Andale Mono" charset="0"/>
              </a:rPr>
              <a:t>MUTEK_ESPACEPRO</a:t>
            </a:r>
            <a:endParaRPr lang="en-GB" sz="28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GB" sz="2800" dirty="0">
                <a:latin typeface="Andale Mono" charset="0"/>
                <a:ea typeface="Andale Mono" charset="0"/>
                <a:cs typeface="Andale Mono" charset="0"/>
              </a:rPr>
              <a:t>password: </a:t>
            </a:r>
            <a:r>
              <a:rPr lang="en-GB" sz="2800" dirty="0" smtClean="0">
                <a:latin typeface="Andale Mono" charset="0"/>
                <a:ea typeface="Andale Mono" charset="0"/>
                <a:cs typeface="Andale Mono" charset="0"/>
              </a:rPr>
              <a:t>88mutek99</a:t>
            </a:r>
            <a:endParaRPr lang="en-GB" sz="2800" b="1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endParaRPr lang="en-GB" sz="24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DOWNLOAD THE FOLDER FROM THIS LINK</a:t>
            </a:r>
            <a:r>
              <a:rPr lang="mr-IN" sz="2400" dirty="0" smtClean="0">
                <a:latin typeface="Andale Mono" charset="0"/>
                <a:ea typeface="Andale Mono" charset="0"/>
                <a:cs typeface="Andale Mono" charset="0"/>
              </a:rPr>
              <a:t>…</a:t>
            </a:r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GB" sz="4800" b="1" dirty="0" smtClean="0">
                <a:latin typeface="Andale Mono" charset="0"/>
                <a:ea typeface="Andale Mono" charset="0"/>
                <a:cs typeface="Andale Mono" charset="0"/>
                <a:hlinkClick r:id="rId3"/>
              </a:rPr>
              <a:t>www.bit.do/muteksc</a:t>
            </a:r>
            <a:endParaRPr lang="en-GB" sz="48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7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(ACTUALLY) PERFORMING CODE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793" y="2427595"/>
            <a:ext cx="104764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 err="1" smtClean="0">
                <a:latin typeface="Andale Mono" charset="0"/>
                <a:ea typeface="Andale Mono" charset="0"/>
                <a:cs typeface="Andale Mono" charset="0"/>
              </a:rPr>
              <a:t>Algoraver</a:t>
            </a:r>
            <a:r>
              <a:rPr lang="en-GB" sz="2200" b="1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GB" sz="2200" b="1" dirty="0">
                <a:latin typeface="Andale Mono" charset="0"/>
                <a:ea typeface="Andale Mono" charset="0"/>
                <a:cs typeface="Andale Mono" charset="0"/>
              </a:rPr>
              <a:t>6: </a:t>
            </a:r>
            <a:r>
              <a:rPr lang="en-GB" sz="2200" dirty="0">
                <a:latin typeface="Andale Mono" charset="0"/>
                <a:ea typeface="Andale Mono" charset="0"/>
                <a:cs typeface="Andale Mono" charset="0"/>
              </a:rPr>
              <a:t>I wasn't going to perform, like, ever, but [someone] convinced me to, and I am glad I did! ( . . . )  I could never picture myself making anything anybody would want to see. I never thought I would enjoy performing, but I really </a:t>
            </a:r>
            <a:r>
              <a:rPr lang="en-GB" sz="2200" i="1" dirty="0">
                <a:latin typeface="Andale Mono" charset="0"/>
                <a:ea typeface="Andale Mono" charset="0"/>
                <a:cs typeface="Andale Mono" charset="0"/>
              </a:rPr>
              <a:t>really</a:t>
            </a:r>
            <a:r>
              <a:rPr lang="en-GB" sz="2200" dirty="0">
                <a:latin typeface="Andale Mono" charset="0"/>
                <a:ea typeface="Andale Mono" charset="0"/>
                <a:cs typeface="Andale Mono" charset="0"/>
              </a:rPr>
              <a:t> ended up doing so!</a:t>
            </a:r>
          </a:p>
          <a:p>
            <a:endParaRPr lang="en-GB" sz="22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12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4198299" cy="19082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FAILING</a:t>
            </a:r>
          </a:p>
          <a:p>
            <a:pPr algn="ctr"/>
            <a:endParaRPr lang="en-GB" sz="48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sz="2200" dirty="0" smtClean="0">
                <a:latin typeface="Andale Mono" charset="0"/>
                <a:ea typeface="Andale Mono" charset="0"/>
                <a:cs typeface="Andale Mono" charset="0"/>
              </a:rPr>
              <a:t>(&amp; drinking through it)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077" y="362354"/>
            <a:ext cx="5135656" cy="598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OTHER APPROACHES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351" y="2221878"/>
            <a:ext cx="1315357" cy="13153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96822" y="4890902"/>
            <a:ext cx="28788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For a more comprehensive list of environments:</a:t>
            </a:r>
          </a:p>
          <a:p>
            <a:r>
              <a:rPr lang="tr-TR" dirty="0" smtClean="0">
                <a:latin typeface="Andale Mono" charset="0"/>
                <a:ea typeface="Andale Mono" charset="0"/>
                <a:cs typeface="Andale Mono" charset="0"/>
                <a:hlinkClick r:id="rId4"/>
              </a:rPr>
              <a:t>http://toplap.org/wiki/ToplapSystems</a:t>
            </a:r>
            <a:endParaRPr lang="en-GB" dirty="0" smtClean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23" y="2722788"/>
            <a:ext cx="29210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65" y="4452708"/>
            <a:ext cx="2675535" cy="964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23" y="4733388"/>
            <a:ext cx="2069353" cy="2069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332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WORKSHOP STRUCTURE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793" y="2777217"/>
            <a:ext cx="104764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11:00–11:30 INTRODUCTIONS + IXI INTRO</a:t>
            </a:r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11:30–12:00 INTRO TO SYNTHESIS</a:t>
            </a:r>
          </a:p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12:00–12:10 MEXICAN ROULETTE</a:t>
            </a:r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12:10–12:40 INTRO TO PATTERNS + MIDI</a:t>
            </a:r>
          </a:p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12:40–13:00 JAM </a:t>
            </a:r>
          </a:p>
          <a:p>
            <a:endParaRPr lang="en-GB" sz="2400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FILES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793" y="2777217"/>
            <a:ext cx="10476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Andale Mono" charset="0"/>
                <a:ea typeface="Andale Mono" charset="0"/>
                <a:cs typeface="Andale Mono" charset="0"/>
              </a:rPr>
              <a:t>m</a:t>
            </a:r>
            <a:r>
              <a:rPr lang="en-GB" sz="2400" dirty="0" err="1" smtClean="0">
                <a:latin typeface="Andale Mono" charset="0"/>
                <a:ea typeface="Andale Mono" charset="0"/>
                <a:cs typeface="Andale Mono" charset="0"/>
              </a:rPr>
              <a:t>utek_intro.pptx</a:t>
            </a:r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sz="2400" dirty="0" err="1" smtClean="0">
                <a:latin typeface="Andale Mono" charset="0"/>
                <a:ea typeface="Andale Mono" charset="0"/>
                <a:cs typeface="Andale Mono" charset="0"/>
              </a:rPr>
              <a:t>Mutek_MTL.scd</a:t>
            </a:r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m</a:t>
            </a:r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utek_p1.scd</a:t>
            </a:r>
          </a:p>
          <a:p>
            <a:r>
              <a:rPr lang="en-GB" sz="2400" smtClean="0">
                <a:latin typeface="Andale Mono" charset="0"/>
                <a:ea typeface="Andale Mono" charset="0"/>
                <a:cs typeface="Andale Mono" charset="0"/>
              </a:rPr>
              <a:t>mutek_p2.scd</a:t>
            </a:r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79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IXILANG </a:t>
            </a:r>
          </a:p>
          <a:p>
            <a:pPr algn="ctr"/>
            <a:endParaRPr lang="en-GB" sz="48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JAM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INTERFACING WITH MIDI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793" y="2777217"/>
            <a:ext cx="10476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This could be achieved with the following:</a:t>
            </a:r>
          </a:p>
          <a:p>
            <a:endParaRPr lang="en-GB" sz="2400" dirty="0">
              <a:latin typeface="Andale Mono" charset="0"/>
              <a:ea typeface="Andale Mono" charset="0"/>
              <a:cs typeface="Andale Mon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Soundcard via USB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A dedicated MIDI unit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Direct to synth via USB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A USB–MIDI convertor cable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Virtual MIDI (if using VST)</a:t>
            </a:r>
          </a:p>
          <a:p>
            <a:endParaRPr lang="en-GB" sz="2400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4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MIDI ROUTING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793" y="2777217"/>
            <a:ext cx="104764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MAC USERS: Audio MIDI Setup </a:t>
            </a:r>
          </a:p>
          <a:p>
            <a:endParaRPr lang="en-GB" sz="24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WINDOWS USERS: Sounds and Audio Devices  </a:t>
            </a:r>
          </a:p>
          <a:p>
            <a:endParaRPr lang="en-GB" sz="24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LINUX USERS: </a:t>
            </a:r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  <a:hlinkClick r:id="rId3"/>
              </a:rPr>
              <a:t>ALSA</a:t>
            </a:r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 (need to download)</a:t>
            </a:r>
          </a:p>
          <a:p>
            <a:endParaRPr lang="en-GB" sz="2400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8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CONNECT TO SYNTH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793" y="2777217"/>
            <a:ext cx="1047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Unless your synth can connect via USB</a:t>
            </a:r>
          </a:p>
          <a:p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You need to connect the MIDI </a:t>
            </a:r>
            <a:r>
              <a:rPr lang="en-GB" sz="2400" i="1" dirty="0" smtClean="0"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 port of your interface to the MIDI </a:t>
            </a:r>
            <a:r>
              <a:rPr lang="en-GB" sz="2400" i="1" dirty="0" smtClean="0"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 port of your synth.</a:t>
            </a:r>
          </a:p>
          <a:p>
            <a:endParaRPr lang="en-GB" sz="2400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6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SEARCH FOR SYNTH MIDI MAPPINGS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793" y="2777217"/>
            <a:ext cx="104764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Go online and see if you can find a MIDI chart for your synth online. </a:t>
            </a:r>
          </a:p>
          <a:p>
            <a:endParaRPr lang="en-GB" sz="24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sz="2400" dirty="0" smtClean="0">
                <a:latin typeface="Andale Mono" charset="0"/>
                <a:ea typeface="Andale Mono" charset="0"/>
                <a:cs typeface="Andale Mono" charset="0"/>
              </a:rPr>
              <a:t>Don’t worry if not—we can work it our in SuperCollider also.</a:t>
            </a:r>
          </a:p>
          <a:p>
            <a:endParaRPr lang="en-GB" sz="2400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GB" sz="24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3699" y="961335"/>
            <a:ext cx="10476413" cy="39087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cap="all" dirty="0" smtClean="0">
                <a:latin typeface="Andale Mono" charset="0"/>
                <a:ea typeface="Andale Mono" charset="0"/>
                <a:cs typeface="Andale Mono" charset="0"/>
              </a:rPr>
              <a:t>INTRODUCTION TO LIVE CODING</a:t>
            </a:r>
            <a:r>
              <a:rPr lang="en-US" sz="4800" cap="all" dirty="0">
                <a:latin typeface="Andale Mono" charset="0"/>
                <a:ea typeface="Andale Mono" charset="0"/>
                <a:cs typeface="Andale Mono" charset="0"/>
              </a:rPr>
              <a:t> </a:t>
            </a:r>
            <a:endParaRPr lang="en-GB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endParaRPr lang="en-GB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GB" sz="2400" b="1" dirty="0" smtClean="0">
                <a:latin typeface="Andale Mono" charset="0"/>
                <a:ea typeface="Andale Mono" charset="0"/>
                <a:cs typeface="Andale Mono" charset="0"/>
              </a:rPr>
              <a:t>Monument National, Montréal </a:t>
            </a:r>
            <a:endParaRPr lang="en-GB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GB" sz="2400" b="1" dirty="0" smtClean="0">
                <a:latin typeface="Andale Mono" charset="0"/>
                <a:ea typeface="Andale Mono" charset="0"/>
                <a:cs typeface="Andale Mono" charset="0"/>
              </a:rPr>
              <a:t>23.08.2018 11:00–13:00</a:t>
            </a:r>
            <a:endParaRPr lang="en-GB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endParaRPr lang="en-GB" sz="2400" b="1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GB" sz="2400" b="1" dirty="0" smtClean="0">
                <a:latin typeface="Andale Mono" charset="0"/>
                <a:ea typeface="Andale Mono" charset="0"/>
                <a:cs typeface="Andale Mono" charset="0"/>
              </a:rPr>
              <a:t>w/ Joanne </a:t>
            </a:r>
            <a:r>
              <a:rPr lang="en-GB" sz="2400" b="1" dirty="0" smtClean="0">
                <a:latin typeface="Andale Mono" charset="0"/>
                <a:ea typeface="Andale Mono" charset="0"/>
                <a:cs typeface="Andale Mono" charset="0"/>
              </a:rPr>
              <a:t>Armitage and Shelly Knotts</a:t>
            </a:r>
            <a:endParaRPr lang="en-GB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endParaRPr lang="en-GB" sz="2400" b="1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GB" sz="2400" b="1" dirty="0" smtClean="0">
                <a:latin typeface="Andale Mono" charset="0"/>
                <a:ea typeface="Andale Mono" charset="0"/>
                <a:cs typeface="Andale Mono" charset="0"/>
              </a:rPr>
              <a:t>SUPERCOLLIDER </a:t>
            </a:r>
            <a:r>
              <a:rPr lang="en-GB" sz="2400" b="1" dirty="0" smtClean="0">
                <a:latin typeface="Andale Mono" charset="0"/>
                <a:ea typeface="Andale Mono" charset="0"/>
                <a:cs typeface="Andale Mono" charset="0"/>
              </a:rPr>
              <a:t>| </a:t>
            </a:r>
            <a:r>
              <a:rPr lang="en-GB" sz="2400" b="1" dirty="0" smtClean="0">
                <a:latin typeface="Andale Mono" charset="0"/>
                <a:ea typeface="Andale Mono" charset="0"/>
                <a:cs typeface="Andale Mono" charset="0"/>
              </a:rPr>
              <a:t>SYNTHESIS | PATTERNS</a:t>
            </a:r>
            <a:endParaRPr lang="en-GB" sz="24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endParaRPr lang="en-GB" sz="32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9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OPEN </a:t>
            </a:r>
          </a:p>
          <a:p>
            <a:pPr algn="ctr"/>
            <a:endParaRPr lang="en-GB" sz="4800" dirty="0">
              <a:latin typeface="Andale Mono" charset="0"/>
              <a:ea typeface="Andale Mono" charset="0"/>
              <a:cs typeface="Andale Mono" charset="0"/>
            </a:endParaRPr>
          </a:p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p1midi.scd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72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4611" y="1473998"/>
            <a:ext cx="4880453" cy="1143875"/>
          </a:xfrm>
        </p:spPr>
        <p:txBody>
          <a:bodyPr>
            <a:noAutofit/>
          </a:bodyPr>
          <a:lstStyle/>
          <a:p>
            <a: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180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800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180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800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180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800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180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800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180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800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80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3600" dirty="0">
                <a:latin typeface="Andale Mono" charset="0"/>
                <a:ea typeface="Andale Mono" charset="0"/>
                <a:cs typeface="Andale Mono" charset="0"/>
              </a:rPr>
              <a:t> </a:t>
            </a:r>
            <a:br>
              <a:rPr lang="en-GB" sz="3600" dirty="0">
                <a:latin typeface="Andale Mono" charset="0"/>
                <a:ea typeface="Andale Mono" charset="0"/>
                <a:cs typeface="Andale Mono" charset="0"/>
              </a:rPr>
            </a:br>
            <a:endParaRPr lang="en-GB" sz="36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269" y="979233"/>
            <a:ext cx="241300" cy="24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67" y="1061077"/>
            <a:ext cx="241300" cy="24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243" y="1099883"/>
            <a:ext cx="241300" cy="241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859" y="1921689"/>
            <a:ext cx="241300" cy="241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058" y="2022168"/>
            <a:ext cx="241300" cy="241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835" y="4878174"/>
            <a:ext cx="241300" cy="241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13" y="5590868"/>
            <a:ext cx="241300" cy="241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40" y="5776733"/>
            <a:ext cx="241300" cy="24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31" y="6048068"/>
            <a:ext cx="241300" cy="241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60" y="4057905"/>
            <a:ext cx="241300" cy="241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34" y="5711518"/>
            <a:ext cx="241300" cy="241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42" y="5349194"/>
            <a:ext cx="241300" cy="241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59" y="1780868"/>
            <a:ext cx="241300" cy="241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34" y="5590868"/>
            <a:ext cx="241300" cy="241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46" y="3909536"/>
            <a:ext cx="241300" cy="241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19" y="3280921"/>
            <a:ext cx="241300" cy="241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44" y="2979338"/>
            <a:ext cx="241300" cy="241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93" y="2376573"/>
            <a:ext cx="241300" cy="241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009" y="3280921"/>
            <a:ext cx="241300" cy="2413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67" y="3909536"/>
            <a:ext cx="241300" cy="2413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062431" y="1302377"/>
            <a:ext cx="40671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dirty="0" smtClean="0">
                <a:latin typeface="Andale Mono" charset="0"/>
                <a:ea typeface="Andale Mono" charset="0"/>
                <a:cs typeface="Andale Mono" charset="0"/>
              </a:rPr>
              <a:t>CONTACT</a:t>
            </a:r>
            <a:endParaRPr lang="en-GB" sz="7200" dirty="0"/>
          </a:p>
        </p:txBody>
      </p:sp>
      <p:sp>
        <p:nvSpPr>
          <p:cNvPr id="2" name="Rectangle 1"/>
          <p:cNvSpPr/>
          <p:nvPr/>
        </p:nvSpPr>
        <p:spPr>
          <a:xfrm>
            <a:off x="1014431" y="3086201"/>
            <a:ext cx="6096000" cy="17235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600" dirty="0">
                <a:latin typeface="Andale Mono" charset="0"/>
                <a:ea typeface="Andale Mono" charset="0"/>
                <a:cs typeface="Andale Mono" charset="0"/>
              </a:rPr>
              <a:t>JOANNE ARMITAGE</a:t>
            </a:r>
            <a:r>
              <a:rPr lang="en-GB" sz="660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6600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sz="160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sz="1600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EMAL: 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  <a:hlinkClick r:id="rId4"/>
              </a:rPr>
              <a:t>midigirl1990@gmail.com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 </a:t>
            </a:r>
            <a:br>
              <a:rPr lang="en-GB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WEBSITE: 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  <a:hlinkClick r:id="rId5"/>
              </a:rPr>
              <a:t>joannnne.github.io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 </a:t>
            </a:r>
            <a:br>
              <a:rPr lang="en-GB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TWITTER: @</a:t>
            </a:r>
            <a:r>
              <a:rPr lang="en-GB" dirty="0" err="1">
                <a:latin typeface="Andale Mono" charset="0"/>
                <a:ea typeface="Andale Mono" charset="0"/>
                <a:cs typeface="Andale Mono" charset="0"/>
              </a:rPr>
              <a:t>joannnne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6620913" y="304464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600" dirty="0" smtClean="0">
                <a:latin typeface="Andale Mono" charset="0"/>
                <a:ea typeface="Andale Mono" charset="0"/>
                <a:cs typeface="Andale Mono" charset="0"/>
              </a:rPr>
              <a:t>SHELLY KNOTTS</a:t>
            </a:r>
          </a:p>
          <a:p>
            <a:endParaRPr lang="en-GB" dirty="0" smtClean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dirty="0" smtClean="0">
                <a:latin typeface="Andale Mono" charset="0"/>
                <a:ea typeface="Andale Mono" charset="0"/>
                <a:cs typeface="Andale Mono" charset="0"/>
              </a:rPr>
              <a:t>EMAL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GB" dirty="0" err="1" smtClean="0">
                <a:latin typeface="Andale Mono" charset="0"/>
                <a:ea typeface="Andale Mono" charset="0"/>
                <a:cs typeface="Andale Mono" charset="0"/>
              </a:rPr>
              <a:t>knotts.shelly@gmail.com</a:t>
            </a:r>
            <a:r>
              <a:rPr lang="en-GB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WEBSITE: </a:t>
            </a:r>
            <a:r>
              <a:rPr lang="en-GB" dirty="0" smtClean="0">
                <a:latin typeface="Andale Mono" charset="0"/>
                <a:ea typeface="Andale Mono" charset="0"/>
                <a:cs typeface="Andale Mono" charset="0"/>
                <a:hlinkClick r:id="rId6"/>
              </a:rPr>
              <a:t>datamusician.net 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GB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TWITTER: </a:t>
            </a:r>
            <a:r>
              <a:rPr lang="en-GB" dirty="0" smtClean="0">
                <a:latin typeface="Andale Mono" charset="0"/>
                <a:ea typeface="Andale Mono" charset="0"/>
                <a:cs typeface="Andale Mono" charset="0"/>
              </a:rPr>
              <a:t>@</a:t>
            </a:r>
            <a:r>
              <a:rPr lang="en-GB" dirty="0" err="1" smtClean="0">
                <a:latin typeface="Andale Mono" charset="0"/>
                <a:ea typeface="Andale Mono" charset="0"/>
                <a:cs typeface="Andale Mono" charset="0"/>
              </a:rPr>
              <a:t>shelly_knotts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8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E4F9F79B-A093-478E-96B5-EE02BC93A8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D4C22394-EBC2-4FAF-A555-6C02D589EE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F7194F93-1F71-4A70-9DF1-28F1837711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BBC0C84-DC2A-43AE-9576-0A44295E8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11394CD8-BD30-4B74-86F4-51FDF33834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079" y="4526280"/>
            <a:ext cx="7410681" cy="79946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LIVE CODING</a:t>
            </a:r>
            <a:endParaRPr lang="en-US" sz="4800" kern="12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80" y="595293"/>
            <a:ext cx="5676637" cy="3463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12" y="0"/>
            <a:ext cx="5746299" cy="38308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289" y="495995"/>
            <a:ext cx="4371533" cy="333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6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OPENING UP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10" name="Picture 9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59" y="1986082"/>
            <a:ext cx="7548282" cy="47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cap="all" dirty="0" smtClean="0">
                <a:latin typeface="Andale Mono" charset="0"/>
                <a:ea typeface="Andale Mono" charset="0"/>
                <a:cs typeface="Andale Mono" charset="0"/>
              </a:rPr>
              <a:t>ALGOBABEZ</a:t>
            </a:r>
            <a:endParaRPr lang="en-GB" sz="4800" cap="all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56" y="1953696"/>
            <a:ext cx="7315487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8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07624" y="961335"/>
            <a:ext cx="4126583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LIVE CODING WOMEN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26755" y="662868"/>
            <a:ext cx="4549603" cy="6000020"/>
            <a:chOff x="5910167" y="-1266655"/>
            <a:chExt cx="5843682" cy="77066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167" y="-1266655"/>
              <a:ext cx="5843681" cy="38668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0168" y="2359214"/>
              <a:ext cx="5843681" cy="4080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73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OUR SETUP</a:t>
            </a:r>
            <a:endParaRPr lang="en-GB" sz="48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941" y="3665324"/>
            <a:ext cx="5108281" cy="31926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68" y="1684069"/>
            <a:ext cx="3935366" cy="2772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026" y="3228175"/>
            <a:ext cx="5120125" cy="3416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476564" y="1772379"/>
            <a:ext cx="4667317" cy="3109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794" y="792509"/>
            <a:ext cx="956400" cy="979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8057" y="783921"/>
            <a:ext cx="956400" cy="9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4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CAN YOU EVEN CODE?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793" y="2427595"/>
            <a:ext cx="104764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latin typeface="Andale Mono" charset="0"/>
                <a:ea typeface="Andale Mono" charset="0"/>
                <a:cs typeface="Andale Mono" charset="0"/>
              </a:rPr>
              <a:t>Algoraver</a:t>
            </a:r>
            <a:r>
              <a:rPr lang="en-GB" sz="2000" b="1" dirty="0">
                <a:latin typeface="Andale Mono" charset="0"/>
                <a:ea typeface="Andale Mono" charset="0"/>
                <a:cs typeface="Andale Mono" charset="0"/>
              </a:rPr>
              <a:t> 2</a:t>
            </a:r>
            <a:r>
              <a:rPr lang="en-GB" sz="2000" dirty="0">
                <a:latin typeface="Andale Mono" charset="0"/>
                <a:ea typeface="Andale Mono" charset="0"/>
                <a:cs typeface="Andale Mono" charset="0"/>
              </a:rPr>
              <a:t>: </a:t>
            </a:r>
            <a:r>
              <a:rPr lang="en-GB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GB" sz="2000" dirty="0" smtClean="0">
                <a:latin typeface="Andale Mono" charset="0"/>
                <a:ea typeface="Andale Mono" charset="0"/>
                <a:cs typeface="Andale Mono" charset="0"/>
              </a:rPr>
              <a:t>I’d </a:t>
            </a:r>
            <a:r>
              <a:rPr lang="en-GB" sz="2000" dirty="0">
                <a:latin typeface="Andale Mono" charset="0"/>
                <a:ea typeface="Andale Mono" charset="0"/>
                <a:cs typeface="Andale Mono" charset="0"/>
              </a:rPr>
              <a:t>been given the opportunity a few years back to take part in [an introductory SQL programming course], but didn’t really think I had the ability to really understand it.</a:t>
            </a:r>
            <a:r>
              <a:rPr lang="en-GB" sz="2000" dirty="0"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GB" sz="2000" dirty="0" smtClean="0">
              <a:latin typeface="Andale Mono" charset="0"/>
              <a:ea typeface="Andale Mono" charset="0"/>
              <a:cs typeface="Andale Mono" charset="0"/>
            </a:endParaRPr>
          </a:p>
          <a:p>
            <a:endParaRPr lang="en-GB" sz="20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sz="2000" b="1" dirty="0" err="1">
                <a:latin typeface="Andale Mono" charset="0"/>
                <a:ea typeface="Andale Mono" charset="0"/>
                <a:cs typeface="Andale Mono" charset="0"/>
              </a:rPr>
              <a:t>Algoraver</a:t>
            </a:r>
            <a:r>
              <a:rPr lang="en-GB" sz="2000" b="1" dirty="0">
                <a:latin typeface="Andale Mono" charset="0"/>
                <a:ea typeface="Andale Mono" charset="0"/>
                <a:cs typeface="Andale Mono" charset="0"/>
              </a:rPr>
              <a:t> 4:</a:t>
            </a:r>
            <a:r>
              <a:rPr lang="en-GB" sz="2000" dirty="0">
                <a:latin typeface="Andale Mono" charset="0"/>
                <a:ea typeface="Andale Mono" charset="0"/>
                <a:cs typeface="Andale Mono" charset="0"/>
              </a:rPr>
              <a:t> I was able to create a quick simple techno track after an hour or so of learning ixi </a:t>
            </a:r>
            <a:r>
              <a:rPr lang="en-GB" sz="2000" dirty="0" err="1">
                <a:latin typeface="Andale Mono" charset="0"/>
                <a:ea typeface="Andale Mono" charset="0"/>
                <a:cs typeface="Andale Mono" charset="0"/>
              </a:rPr>
              <a:t>lang</a:t>
            </a:r>
            <a:r>
              <a:rPr lang="en-GB" sz="2000" dirty="0">
                <a:latin typeface="Andale Mono" charset="0"/>
                <a:ea typeface="Andale Mono" charset="0"/>
                <a:cs typeface="Andale Mono" charset="0"/>
              </a:rPr>
              <a:t>, which was so satisfying.</a:t>
            </a:r>
          </a:p>
          <a:p>
            <a:r>
              <a:rPr lang="en-GB" sz="2000" dirty="0">
                <a:latin typeface="Andale Mono" charset="0"/>
                <a:ea typeface="Andale Mono" charset="0"/>
                <a:cs typeface="Andale Mono" charset="0"/>
              </a:rPr>
              <a:t> </a:t>
            </a:r>
          </a:p>
          <a:p>
            <a:r>
              <a:rPr lang="en-GB" sz="2000" dirty="0">
                <a:latin typeface="Andale Mono" charset="0"/>
                <a:ea typeface="Andale Mono" charset="0"/>
                <a:cs typeface="Andale Mono" charset="0"/>
              </a:rPr>
              <a:t>[I] really didn't know coding could be used for fun until then ( . . . ) I could understand how people used it to retrieve data etc., but that was about it ( . . . ) I think it’s made me realise that with understanding just the basics you can make things happen.</a:t>
            </a:r>
          </a:p>
          <a:p>
            <a:endParaRPr lang="en-GB" sz="20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6000" y="2777217"/>
            <a:ext cx="56578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algn="ctr">
              <a:spcAft>
                <a:spcPts val="600"/>
              </a:spcAft>
            </a:pPr>
            <a:endParaRPr lang="en-GB" sz="32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794" y="961335"/>
            <a:ext cx="104764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Andale Mono" charset="0"/>
                <a:ea typeface="Andale Mono" charset="0"/>
                <a:cs typeface="Andale Mono" charset="0"/>
              </a:rPr>
              <a:t>CODING AND THE SOCIAL</a:t>
            </a:r>
            <a:endParaRPr lang="en-GB" sz="3200" b="1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793" y="2427595"/>
            <a:ext cx="104764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 err="1">
                <a:latin typeface="Andale Mono" charset="0"/>
                <a:ea typeface="Andale Mono" charset="0"/>
                <a:cs typeface="Andale Mono" charset="0"/>
              </a:rPr>
              <a:t>Algoraver</a:t>
            </a:r>
            <a:r>
              <a:rPr lang="en-GB" sz="2200" b="1" dirty="0">
                <a:latin typeface="Andale Mono" charset="0"/>
                <a:ea typeface="Andale Mono" charset="0"/>
                <a:cs typeface="Andale Mono" charset="0"/>
              </a:rPr>
              <a:t> 1:</a:t>
            </a:r>
            <a:r>
              <a:rPr lang="en-GB" sz="2200" dirty="0">
                <a:latin typeface="Andale Mono" charset="0"/>
                <a:ea typeface="Andale Mono" charset="0"/>
                <a:cs typeface="Andale Mono" charset="0"/>
              </a:rPr>
              <a:t> [The social is] a really important aspect of it for me actually, I’ve met so many people through live coding.  </a:t>
            </a:r>
          </a:p>
          <a:p>
            <a:r>
              <a:rPr lang="en-GB" sz="2200" b="1" dirty="0">
                <a:latin typeface="Andale Mono" charset="0"/>
                <a:ea typeface="Andale Mono" charset="0"/>
                <a:cs typeface="Andale Mono" charset="0"/>
              </a:rPr>
              <a:t> </a:t>
            </a:r>
            <a:endParaRPr lang="en-GB" sz="22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GB" sz="2200" b="1" dirty="0" err="1">
                <a:latin typeface="Andale Mono" charset="0"/>
                <a:ea typeface="Andale Mono" charset="0"/>
                <a:cs typeface="Andale Mono" charset="0"/>
              </a:rPr>
              <a:t>Algoraver</a:t>
            </a:r>
            <a:r>
              <a:rPr lang="en-GB" sz="2200" b="1" dirty="0">
                <a:latin typeface="Andale Mono" charset="0"/>
                <a:ea typeface="Andale Mono" charset="0"/>
                <a:cs typeface="Andale Mono" charset="0"/>
              </a:rPr>
              <a:t> 4:</a:t>
            </a:r>
            <a:r>
              <a:rPr lang="en-GB" sz="2200" dirty="0">
                <a:latin typeface="Andale Mono" charset="0"/>
                <a:ea typeface="Andale Mono" charset="0"/>
                <a:cs typeface="Andale Mono" charset="0"/>
              </a:rPr>
              <a:t> I guess I like hanging around those people, and they create a supportive environment for me. If they weren't so encouraging of beginners, I wouldn't be here. ( . . . ) I think that the Algorave/live coding environment is a really stimulating one overall, that just welcomes people of all levels and lets them do whatever they want, really.</a:t>
            </a:r>
          </a:p>
          <a:p>
            <a:endParaRPr lang="en-GB" sz="20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54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512</Words>
  <Application>Microsoft Macintosh PowerPoint</Application>
  <PresentationFormat>Widescreen</PresentationFormat>
  <Paragraphs>153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Andale Mono</vt:lpstr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Joanne Armitage</dc:creator>
  <cp:lastModifiedBy>Microsoft Office User</cp:lastModifiedBy>
  <cp:revision>85</cp:revision>
  <dcterms:created xsi:type="dcterms:W3CDTF">2017-09-02T13:57:41Z</dcterms:created>
  <dcterms:modified xsi:type="dcterms:W3CDTF">2018-08-23T14:41:18Z</dcterms:modified>
</cp:coreProperties>
</file>